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03" r:id="rId1"/>
  </p:sldMasterIdLst>
  <p:sldIdLst>
    <p:sldId id="256" r:id="rId2"/>
    <p:sldId id="258" r:id="rId3"/>
    <p:sldId id="276" r:id="rId4"/>
    <p:sldId id="279" r:id="rId5"/>
    <p:sldId id="262" r:id="rId6"/>
    <p:sldId id="301" r:id="rId7"/>
    <p:sldId id="263" r:id="rId8"/>
    <p:sldId id="302" r:id="rId9"/>
    <p:sldId id="265" r:id="rId10"/>
    <p:sldId id="281" r:id="rId11"/>
    <p:sldId id="286" r:id="rId12"/>
    <p:sldId id="266" r:id="rId13"/>
    <p:sldId id="267" r:id="rId14"/>
    <p:sldId id="275" r:id="rId15"/>
    <p:sldId id="303" r:id="rId16"/>
    <p:sldId id="296" r:id="rId17"/>
    <p:sldId id="298" r:id="rId18"/>
    <p:sldId id="291" r:id="rId19"/>
    <p:sldId id="293" r:id="rId20"/>
    <p:sldId id="300" r:id="rId21"/>
    <p:sldId id="272" r:id="rId22"/>
    <p:sldId id="27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76" autoAdjust="0"/>
    <p:restoredTop sz="94660"/>
  </p:normalViewPr>
  <p:slideViewPr>
    <p:cSldViewPr snapToGrid="0">
      <p:cViewPr varScale="1">
        <p:scale>
          <a:sx n="62" d="100"/>
          <a:sy n="62" d="100"/>
        </p:scale>
        <p:origin x="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media/image4.png>
</file>

<file path=ppt/media/image5.jp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65561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6581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7313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0082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8007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6548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8682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511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6227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705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090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94E8FD-D925-4220-AD15-C6221E09B966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6FFB36D-6E84-45A3-96D8-6499B27BFE9A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998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4" r:id="rId1"/>
    <p:sldLayoutId id="2147484205" r:id="rId2"/>
    <p:sldLayoutId id="2147484206" r:id="rId3"/>
    <p:sldLayoutId id="2147484207" r:id="rId4"/>
    <p:sldLayoutId id="2147484208" r:id="rId5"/>
    <p:sldLayoutId id="2147484209" r:id="rId6"/>
    <p:sldLayoutId id="2147484210" r:id="rId7"/>
    <p:sldLayoutId id="2147484211" r:id="rId8"/>
    <p:sldLayoutId id="2147484212" r:id="rId9"/>
    <p:sldLayoutId id="2147484213" r:id="rId10"/>
    <p:sldLayoutId id="214748421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Is Virtual Citizen Science A Game?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Presented by Neal Reeves</a:t>
            </a:r>
          </a:p>
          <a:p>
            <a:r>
              <a:rPr lang="en-GB" dirty="0" smtClean="0"/>
              <a:t>On behalf of Elena </a:t>
            </a:r>
            <a:r>
              <a:rPr lang="en-GB" dirty="0" err="1" smtClean="0"/>
              <a:t>Simperl</a:t>
            </a:r>
            <a:r>
              <a:rPr lang="en-GB" dirty="0" smtClean="0"/>
              <a:t>, Chris </a:t>
            </a:r>
            <a:r>
              <a:rPr lang="en-GB" dirty="0" err="1" smtClean="0"/>
              <a:t>Phethean</a:t>
            </a:r>
            <a:r>
              <a:rPr lang="en-GB" dirty="0" smtClean="0"/>
              <a:t>, Todd </a:t>
            </a:r>
            <a:r>
              <a:rPr lang="en-GB" dirty="0" err="1" smtClean="0"/>
              <a:t>Lynes</a:t>
            </a:r>
            <a:r>
              <a:rPr lang="en-GB" dirty="0" smtClean="0"/>
              <a:t>, </a:t>
            </a:r>
            <a:r>
              <a:rPr lang="en-GB" dirty="0" err="1" smtClean="0"/>
              <a:t>Ramine</a:t>
            </a:r>
            <a:r>
              <a:rPr lang="en-GB" dirty="0" smtClean="0"/>
              <a:t> </a:t>
            </a:r>
            <a:r>
              <a:rPr lang="en-GB" dirty="0" err="1" smtClean="0"/>
              <a:t>Tinati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692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“Games”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More frequently driven by points and </a:t>
            </a:r>
            <a:r>
              <a:rPr lang="en-GB" dirty="0" err="1" smtClean="0"/>
              <a:t>leaderboards</a:t>
            </a:r>
            <a:endParaRPr lang="en-GB" dirty="0" smtClean="0"/>
          </a:p>
          <a:p>
            <a:r>
              <a:rPr lang="en-GB" dirty="0" smtClean="0"/>
              <a:t>Progression and narrative uncommon</a:t>
            </a:r>
          </a:p>
          <a:p>
            <a:r>
              <a:rPr lang="en-GB" dirty="0"/>
              <a:t>Rarely offered players special roles to perform (1 in 14</a:t>
            </a:r>
            <a:r>
              <a:rPr lang="en-GB" dirty="0" smtClean="0"/>
              <a:t>)</a:t>
            </a:r>
          </a:p>
          <a:p>
            <a:r>
              <a:rPr lang="en-GB" dirty="0" smtClean="0"/>
              <a:t>Less </a:t>
            </a:r>
            <a:r>
              <a:rPr lang="en-GB" dirty="0"/>
              <a:t>likely to offer </a:t>
            </a:r>
            <a:r>
              <a:rPr lang="en-GB" dirty="0" smtClean="0"/>
              <a:t>tutorials</a:t>
            </a:r>
            <a:endParaRPr lang="en-GB" dirty="0"/>
          </a:p>
          <a:p>
            <a:r>
              <a:rPr lang="en-GB" dirty="0"/>
              <a:t>Little to no focus on learning about science and tasks</a:t>
            </a:r>
          </a:p>
          <a:p>
            <a:endParaRPr lang="en-GB" dirty="0"/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851" y="2084832"/>
            <a:ext cx="4141715" cy="3448612"/>
          </a:xfrm>
        </p:spPr>
      </p:pic>
    </p:spTree>
    <p:extLst>
      <p:ext uri="{BB962C8B-B14F-4D97-AF65-F5344CB8AC3E}">
        <p14:creationId xmlns:p14="http://schemas.microsoft.com/office/powerpoint/2010/main" val="372454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Non-games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Almost all emphasised altruistic nature of </a:t>
            </a:r>
            <a:r>
              <a:rPr lang="en-GB" i="1" dirty="0" smtClean="0"/>
              <a:t>helping science</a:t>
            </a:r>
          </a:p>
          <a:p>
            <a:r>
              <a:rPr lang="en-GB" dirty="0"/>
              <a:t>More likely to be collaborative and less likely to be competitive compared with games</a:t>
            </a:r>
          </a:p>
          <a:p>
            <a:r>
              <a:rPr lang="en-GB" dirty="0"/>
              <a:t>More </a:t>
            </a:r>
            <a:r>
              <a:rPr lang="en-GB" dirty="0" smtClean="0"/>
              <a:t>social features </a:t>
            </a:r>
            <a:r>
              <a:rPr lang="en-GB" dirty="0"/>
              <a:t>than </a:t>
            </a:r>
            <a:r>
              <a:rPr lang="en-GB" dirty="0" smtClean="0"/>
              <a:t>games</a:t>
            </a:r>
          </a:p>
          <a:p>
            <a:r>
              <a:rPr lang="en-GB" dirty="0"/>
              <a:t>Much higher focus on </a:t>
            </a:r>
            <a:r>
              <a:rPr lang="en-GB" dirty="0" smtClean="0"/>
              <a:t>learning</a:t>
            </a:r>
          </a:p>
          <a:p>
            <a:r>
              <a:rPr lang="en-GB" dirty="0"/>
              <a:t>Few explicit opportunities for progression and no narrative framing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938" y="2373331"/>
            <a:ext cx="5255936" cy="3460476"/>
          </a:xfrm>
        </p:spPr>
      </p:pic>
    </p:spTree>
    <p:extLst>
      <p:ext uri="{BB962C8B-B14F-4D97-AF65-F5344CB8AC3E}">
        <p14:creationId xmlns:p14="http://schemas.microsoft.com/office/powerpoint/2010/main" val="414876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Review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Ultimately </a:t>
            </a:r>
            <a:r>
              <a:rPr lang="en-GB" i="1" dirty="0" smtClean="0"/>
              <a:t>three</a:t>
            </a:r>
            <a:r>
              <a:rPr lang="en-GB" dirty="0" smtClean="0"/>
              <a:t> groups arise:</a:t>
            </a:r>
          </a:p>
          <a:p>
            <a:pPr lvl="1"/>
            <a:r>
              <a:rPr lang="en-GB" dirty="0" smtClean="0"/>
              <a:t>Games include game features and characteristics and use the descriptor ‘game’</a:t>
            </a:r>
          </a:p>
          <a:p>
            <a:pPr lvl="1"/>
            <a:r>
              <a:rPr lang="en-GB" dirty="0" smtClean="0"/>
              <a:t>Gamified projects do not use the descriptor game, but include game mechanics and/or some game features</a:t>
            </a:r>
          </a:p>
          <a:p>
            <a:pPr lvl="1"/>
            <a:r>
              <a:rPr lang="en-GB" dirty="0" smtClean="0"/>
              <a:t>Non-gamified projects rely on altruistic motivations and task framing, improving user engagement through features other than game elements</a:t>
            </a:r>
          </a:p>
          <a:p>
            <a:r>
              <a:rPr lang="en-GB" dirty="0" smtClean="0"/>
              <a:t>Not exactly consistency in terms of what </a:t>
            </a:r>
            <a:r>
              <a:rPr lang="en-GB" i="1" dirty="0" smtClean="0"/>
              <a:t>is</a:t>
            </a:r>
            <a:r>
              <a:rPr lang="en-GB" dirty="0" smtClean="0"/>
              <a:t> and </a:t>
            </a:r>
            <a:r>
              <a:rPr lang="en-GB" i="1" dirty="0" smtClean="0"/>
              <a:t>isn’t</a:t>
            </a:r>
            <a:r>
              <a:rPr lang="en-GB" dirty="0" smtClean="0"/>
              <a:t> a game…</a:t>
            </a:r>
          </a:p>
          <a:p>
            <a:r>
              <a:rPr lang="en-GB" dirty="0" smtClean="0"/>
              <a:t>…but gamified </a:t>
            </a:r>
            <a:r>
              <a:rPr lang="en-GB" i="1" dirty="0" smtClean="0"/>
              <a:t>non-game</a:t>
            </a:r>
            <a:r>
              <a:rPr lang="en-GB" dirty="0" smtClean="0"/>
              <a:t> projects tend to occupy middle ground</a:t>
            </a:r>
          </a:p>
          <a:p>
            <a:pPr lvl="1"/>
            <a:r>
              <a:rPr lang="en-GB" dirty="0" smtClean="0"/>
              <a:t>Altruism</a:t>
            </a:r>
          </a:p>
          <a:p>
            <a:pPr lvl="1"/>
            <a:r>
              <a:rPr lang="en-GB" dirty="0" err="1" smtClean="0"/>
              <a:t>Extrinisic</a:t>
            </a:r>
            <a:r>
              <a:rPr lang="en-GB" dirty="0" smtClean="0"/>
              <a:t> motives</a:t>
            </a:r>
          </a:p>
          <a:p>
            <a:pPr lvl="1"/>
            <a:r>
              <a:rPr lang="en-GB" dirty="0" smtClean="0"/>
              <a:t>Intrinsic motives of game as fun activity</a:t>
            </a:r>
          </a:p>
          <a:p>
            <a:pPr lvl="1"/>
            <a:r>
              <a:rPr lang="en-GB" dirty="0" smtClean="0"/>
              <a:t>Intrinsic motives of interest in science</a:t>
            </a:r>
            <a:endParaRPr lang="en-GB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5968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Interview </a:t>
            </a:r>
            <a:r>
              <a:rPr lang="en-GB" dirty="0" smtClean="0"/>
              <a:t>Sessions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10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EyeWire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“A Game to Map the Brain”</a:t>
            </a:r>
          </a:p>
          <a:p>
            <a:r>
              <a:rPr lang="en-GB" dirty="0" smtClean="0"/>
              <a:t>Launched in 2012</a:t>
            </a:r>
          </a:p>
          <a:p>
            <a:r>
              <a:rPr lang="en-GB" dirty="0" smtClean="0"/>
              <a:t>Highly social</a:t>
            </a:r>
          </a:p>
          <a:p>
            <a:pPr lvl="1"/>
            <a:r>
              <a:rPr lang="en-GB" dirty="0" smtClean="0"/>
              <a:t>Integrated IM Chat</a:t>
            </a:r>
          </a:p>
          <a:p>
            <a:pPr lvl="1"/>
            <a:r>
              <a:rPr lang="en-GB" dirty="0" smtClean="0"/>
              <a:t>Forum</a:t>
            </a:r>
          </a:p>
          <a:p>
            <a:pPr lvl="1"/>
            <a:r>
              <a:rPr lang="en-GB" dirty="0" smtClean="0"/>
              <a:t>Blog</a:t>
            </a:r>
          </a:p>
          <a:p>
            <a:pPr lvl="1"/>
            <a:r>
              <a:rPr lang="en-GB" dirty="0" smtClean="0"/>
              <a:t>Wiki</a:t>
            </a:r>
          </a:p>
          <a:p>
            <a:r>
              <a:rPr lang="en-GB" dirty="0" smtClean="0"/>
              <a:t>Highly gamified</a:t>
            </a:r>
          </a:p>
          <a:p>
            <a:pPr lvl="1"/>
            <a:r>
              <a:rPr lang="en-GB" dirty="0" smtClean="0"/>
              <a:t>Points and </a:t>
            </a:r>
            <a:r>
              <a:rPr lang="en-GB" dirty="0" err="1" smtClean="0"/>
              <a:t>leaderboard</a:t>
            </a:r>
            <a:endParaRPr lang="en-GB" dirty="0" smtClean="0"/>
          </a:p>
          <a:p>
            <a:pPr lvl="1"/>
            <a:r>
              <a:rPr lang="en-GB" dirty="0" smtClean="0"/>
              <a:t>Badges and rewards</a:t>
            </a:r>
            <a:endParaRPr lang="en-GB" dirty="0" smtClean="0"/>
          </a:p>
          <a:p>
            <a:pPr lvl="1"/>
            <a:r>
              <a:rPr lang="en-GB" dirty="0" smtClean="0"/>
              <a:t>Competitions and events</a:t>
            </a:r>
          </a:p>
          <a:p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885" y="2286000"/>
            <a:ext cx="6626346" cy="3630275"/>
          </a:xfrm>
        </p:spPr>
      </p:pic>
    </p:spTree>
    <p:extLst>
      <p:ext uri="{BB962C8B-B14F-4D97-AF65-F5344CB8AC3E}">
        <p14:creationId xmlns:p14="http://schemas.microsoft.com/office/powerpoint/2010/main" val="2077838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6" y="806512"/>
            <a:ext cx="5630214" cy="5333887"/>
          </a:xfrm>
        </p:spPr>
      </p:pic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840" y="806511"/>
            <a:ext cx="5511684" cy="5333887"/>
          </a:xfrm>
        </p:spPr>
      </p:pic>
    </p:spTree>
    <p:extLst>
      <p:ext uri="{BB962C8B-B14F-4D97-AF65-F5344CB8AC3E}">
        <p14:creationId xmlns:p14="http://schemas.microsoft.com/office/powerpoint/2010/main" val="390989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Scientific needs conflict with player expectations of games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…in several ways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10369296" cy="3762294"/>
          </a:xfrm>
        </p:spPr>
        <p:txBody>
          <a:bodyPr>
            <a:normAutofit/>
          </a:bodyPr>
          <a:lstStyle/>
          <a:p>
            <a:r>
              <a:rPr lang="en-GB" sz="4800" dirty="0" smtClean="0"/>
              <a:t>“Anything that contributes towards your points score is definitely more incentivised than things that don’t.” (Participant 4)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643679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‘Improvements’ may be demotivating for players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…even if they help with scientific tasks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10102784" cy="3762294"/>
          </a:xfrm>
        </p:spPr>
        <p:txBody>
          <a:bodyPr>
            <a:normAutofit/>
          </a:bodyPr>
          <a:lstStyle/>
          <a:p>
            <a:r>
              <a:rPr lang="en-GB" sz="4800" dirty="0"/>
              <a:t>“[New cube meshes] were more scientifically accurate, but ironically the community had grown accustomed to the… old meshes”</a:t>
            </a:r>
          </a:p>
        </p:txBody>
      </p:sp>
    </p:spTree>
    <p:extLst>
      <p:ext uri="{BB962C8B-B14F-4D97-AF65-F5344CB8AC3E}">
        <p14:creationId xmlns:p14="http://schemas.microsoft.com/office/powerpoint/2010/main" val="2591908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Science progresses slowly…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…Which harms players intrinsic motivations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10369296" cy="3762294"/>
          </a:xfrm>
        </p:spPr>
        <p:txBody>
          <a:bodyPr>
            <a:noAutofit/>
          </a:bodyPr>
          <a:lstStyle/>
          <a:p>
            <a:r>
              <a:rPr lang="en-GB" sz="4800" dirty="0"/>
              <a:t>“One of the players was like ‘</a:t>
            </a:r>
            <a:r>
              <a:rPr lang="en-GB" sz="4800" i="1" dirty="0"/>
              <a:t>so what have you learned since last time</a:t>
            </a:r>
            <a:r>
              <a:rPr lang="en-GB" sz="4800" dirty="0"/>
              <a:t>?’... ‘</a:t>
            </a:r>
            <a:r>
              <a:rPr lang="en-GB" sz="4800" i="1" dirty="0"/>
              <a:t>Oh, we haven’t even looked at them</a:t>
            </a:r>
            <a:r>
              <a:rPr lang="en-GB" sz="4800" dirty="0"/>
              <a:t>.’ That was the truth but it made the players feel like crap.” (Participant 1)</a:t>
            </a:r>
          </a:p>
        </p:txBody>
      </p:sp>
    </p:spTree>
    <p:extLst>
      <p:ext uri="{BB962C8B-B14F-4D97-AF65-F5344CB8AC3E}">
        <p14:creationId xmlns:p14="http://schemas.microsoft.com/office/powerpoint/2010/main" val="3125495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 games aren’t necessarily good science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…In terms of efficiency and cost-effectiveness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10369296" cy="3762294"/>
          </a:xfrm>
        </p:spPr>
        <p:txBody>
          <a:bodyPr>
            <a:noAutofit/>
          </a:bodyPr>
          <a:lstStyle/>
          <a:p>
            <a:r>
              <a:rPr lang="en-GB" sz="4800" dirty="0" smtClean="0"/>
              <a:t>“There </a:t>
            </a:r>
            <a:r>
              <a:rPr lang="en-GB" sz="4800" dirty="0"/>
              <a:t>was definitely a push to make </a:t>
            </a:r>
            <a:r>
              <a:rPr lang="en-GB" sz="4800" dirty="0" err="1"/>
              <a:t>EyeWire</a:t>
            </a:r>
            <a:r>
              <a:rPr lang="en-GB" sz="4800" dirty="0"/>
              <a:t> more efficient than it was… More money was being put in [to run the game] than the money being put into paying tracers at Princeton</a:t>
            </a:r>
            <a:r>
              <a:rPr lang="en-GB" sz="4800" dirty="0" smtClean="0"/>
              <a:t>…”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381047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Introduction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Virtual Citizen Science – applying crowdsourcing to scientific research tasks – has been highly successful in a range of contexts</a:t>
            </a:r>
          </a:p>
          <a:p>
            <a:r>
              <a:rPr lang="en-GB" dirty="0" smtClean="0"/>
              <a:t>To be successful, projects must recruit and maintain the interest of thousands of volunteers over potentially many years</a:t>
            </a:r>
          </a:p>
          <a:p>
            <a:r>
              <a:rPr lang="en-GB" dirty="0" smtClean="0"/>
              <a:t>One method for this is the use of gamification – </a:t>
            </a:r>
            <a:r>
              <a:rPr lang="en-GB" i="1" dirty="0" smtClean="0"/>
              <a:t>the use of game elements in non-game tasks and contexts </a:t>
            </a:r>
            <a:r>
              <a:rPr lang="en-GB" dirty="0" smtClean="0"/>
              <a:t>(</a:t>
            </a:r>
            <a:r>
              <a:rPr lang="en-GB" dirty="0" err="1" smtClean="0"/>
              <a:t>Deterding</a:t>
            </a:r>
            <a:r>
              <a:rPr lang="en-GB" dirty="0" smtClean="0"/>
              <a:t>, 2011)</a:t>
            </a:r>
          </a:p>
          <a:p>
            <a:r>
              <a:rPr lang="en-GB" dirty="0" smtClean="0"/>
              <a:t>The impact of gamification on participation in VCS is significant area of research</a:t>
            </a:r>
          </a:p>
          <a:p>
            <a:r>
              <a:rPr lang="en-GB" dirty="0" smtClean="0"/>
              <a:t>However, impact on other aspects of success and of specific features </a:t>
            </a:r>
            <a:r>
              <a:rPr lang="en-GB" i="1" dirty="0" smtClean="0"/>
              <a:t>less well understood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81101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Scientific needs restrict the features that can be added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…But players don’t necessarily care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10369296" cy="3762294"/>
          </a:xfrm>
        </p:spPr>
        <p:txBody>
          <a:bodyPr>
            <a:normAutofit/>
          </a:bodyPr>
          <a:lstStyle/>
          <a:p>
            <a:r>
              <a:rPr lang="en-GB" sz="4800" dirty="0"/>
              <a:t>“Our problem is… [in terms of offers of new game ideas] we have… a lot of restrictions on how we need to do things to get accurate scientific results.”</a:t>
            </a:r>
          </a:p>
        </p:txBody>
      </p:sp>
    </p:spTree>
    <p:extLst>
      <p:ext uri="{BB962C8B-B14F-4D97-AF65-F5344CB8AC3E}">
        <p14:creationId xmlns:p14="http://schemas.microsoft.com/office/powerpoint/2010/main" val="56706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Views and findings on the use of gamification in VCS vary…</a:t>
            </a:r>
          </a:p>
          <a:p>
            <a:pPr marL="0" indent="0">
              <a:buNone/>
            </a:pPr>
            <a:r>
              <a:rPr lang="en-GB" dirty="0" smtClean="0"/>
              <a:t>…As do specific features </a:t>
            </a:r>
            <a:r>
              <a:rPr lang="en-GB" i="1" dirty="0" smtClean="0"/>
              <a:t>and the use of the term game</a:t>
            </a:r>
          </a:p>
          <a:p>
            <a:pPr marL="0" indent="0">
              <a:buNone/>
            </a:pPr>
            <a:r>
              <a:rPr lang="en-GB" dirty="0" smtClean="0"/>
              <a:t>Gamification generally </a:t>
            </a:r>
            <a:r>
              <a:rPr lang="en-GB" dirty="0" smtClean="0"/>
              <a:t>applied to increase participation…</a:t>
            </a:r>
          </a:p>
          <a:p>
            <a:pPr marL="0" indent="0">
              <a:buNone/>
            </a:pPr>
            <a:r>
              <a:rPr lang="en-GB" dirty="0" smtClean="0"/>
              <a:t>…But has serious implications for additional factors such as: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Data Quality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Perceptions of VCS as scientific activity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Volunteer behaviours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Volunteer motivations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56405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Thank you/Any Questions?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Thank you to:</a:t>
            </a:r>
          </a:p>
          <a:p>
            <a:pPr lvl="1"/>
            <a:r>
              <a:rPr lang="en-GB" dirty="0" smtClean="0"/>
              <a:t>The </a:t>
            </a:r>
            <a:r>
              <a:rPr lang="en-GB" dirty="0" err="1" smtClean="0"/>
              <a:t>EyeWire</a:t>
            </a:r>
            <a:r>
              <a:rPr lang="en-GB" dirty="0" smtClean="0"/>
              <a:t> team for their time and input</a:t>
            </a:r>
          </a:p>
          <a:p>
            <a:pPr lvl="1"/>
            <a:r>
              <a:rPr lang="en-GB" dirty="0" smtClean="0"/>
              <a:t>The anonymous reviewers for their comments</a:t>
            </a:r>
          </a:p>
          <a:p>
            <a:pPr lvl="1"/>
            <a:r>
              <a:rPr lang="en-GB" dirty="0" smtClean="0"/>
              <a:t>The journal editors</a:t>
            </a:r>
          </a:p>
          <a:p>
            <a:pPr lvl="1"/>
            <a:r>
              <a:rPr lang="en-GB" dirty="0" smtClean="0"/>
              <a:t>My co-authors</a:t>
            </a:r>
          </a:p>
          <a:p>
            <a:pPr lvl="1"/>
            <a:r>
              <a:rPr lang="en-GB" dirty="0" smtClean="0"/>
              <a:t>You for listening</a:t>
            </a:r>
          </a:p>
          <a:p>
            <a:pPr lvl="1"/>
            <a:endParaRPr lang="en-GB" dirty="0"/>
          </a:p>
          <a:p>
            <a:r>
              <a:rPr lang="en-GB" dirty="0" smtClean="0"/>
              <a:t>Email: neal.reeves@soton.ac.uk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628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Virtual Citizen Science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Conducted entirely through a digital platform, with “no physical elements whatsoever” (Wiggins &amp; </a:t>
            </a:r>
            <a:r>
              <a:rPr lang="en-GB" dirty="0" err="1" smtClean="0"/>
              <a:t>Crowston</a:t>
            </a:r>
            <a:r>
              <a:rPr lang="en-GB" dirty="0" smtClean="0"/>
              <a:t>, 2011)</a:t>
            </a:r>
          </a:p>
          <a:p>
            <a:r>
              <a:rPr lang="en-GB" dirty="0"/>
              <a:t>Predominantly human computation processes involving analysis of existing assets and </a:t>
            </a:r>
            <a:r>
              <a:rPr lang="en-GB" dirty="0" smtClean="0"/>
              <a:t>data</a:t>
            </a:r>
          </a:p>
          <a:p>
            <a:r>
              <a:rPr lang="en-GB" dirty="0"/>
              <a:t>Generally designed so that anyone can participate, using simple and repeatable </a:t>
            </a:r>
            <a:r>
              <a:rPr lang="en-GB" dirty="0" err="1"/>
              <a:t>microtask</a:t>
            </a:r>
            <a:r>
              <a:rPr lang="en-GB" dirty="0"/>
              <a:t> </a:t>
            </a:r>
            <a:r>
              <a:rPr lang="en-GB" dirty="0" smtClean="0"/>
              <a:t>workflows</a:t>
            </a:r>
          </a:p>
          <a:p>
            <a:r>
              <a:rPr lang="en-GB" dirty="0"/>
              <a:t>Results are then aggregated and reviewed to ensure overall </a:t>
            </a:r>
            <a:r>
              <a:rPr lang="en-GB" dirty="0" smtClean="0"/>
              <a:t>accuracy</a:t>
            </a:r>
          </a:p>
          <a:p>
            <a:r>
              <a:rPr lang="en-GB" dirty="0" smtClean="0"/>
              <a:t>Applied to a wide range of disciplines and task types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93144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625" y="0"/>
            <a:ext cx="8921469" cy="6858000"/>
          </a:xfrm>
        </p:spPr>
      </p:pic>
    </p:spTree>
    <p:extLst>
      <p:ext uri="{BB962C8B-B14F-4D97-AF65-F5344CB8AC3E}">
        <p14:creationId xmlns:p14="http://schemas.microsoft.com/office/powerpoint/2010/main" val="321035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Methodology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Three distinct research methods:</a:t>
            </a:r>
          </a:p>
          <a:p>
            <a:pPr lvl="1"/>
            <a:r>
              <a:rPr lang="en-GB" dirty="0" smtClean="0"/>
              <a:t>Literature Review</a:t>
            </a:r>
          </a:p>
          <a:p>
            <a:pPr lvl="2"/>
            <a:r>
              <a:rPr lang="en-GB" dirty="0" smtClean="0"/>
              <a:t>4 databases – ACM Digital Library, SCOPUS, Web of Science, JSTOR</a:t>
            </a:r>
          </a:p>
          <a:p>
            <a:pPr lvl="2"/>
            <a:r>
              <a:rPr lang="en-GB" dirty="0" smtClean="0"/>
              <a:t>514 papers total</a:t>
            </a:r>
          </a:p>
          <a:p>
            <a:pPr lvl="2"/>
            <a:r>
              <a:rPr lang="en-GB" dirty="0" smtClean="0"/>
              <a:t>54 used within review</a:t>
            </a:r>
          </a:p>
          <a:p>
            <a:pPr lvl="1"/>
            <a:r>
              <a:rPr lang="en-GB" dirty="0" smtClean="0"/>
              <a:t>Project Review</a:t>
            </a:r>
          </a:p>
          <a:p>
            <a:pPr lvl="2"/>
            <a:r>
              <a:rPr lang="en-GB" dirty="0" smtClean="0"/>
              <a:t>Drawn from Wikipedia list of human computation games and citizen science projects.</a:t>
            </a:r>
          </a:p>
          <a:p>
            <a:pPr lvl="2"/>
            <a:r>
              <a:rPr lang="en-GB" dirty="0" smtClean="0"/>
              <a:t>31 projects found</a:t>
            </a:r>
          </a:p>
          <a:p>
            <a:pPr lvl="1"/>
            <a:r>
              <a:rPr lang="en-GB" dirty="0" smtClean="0"/>
              <a:t>Semi-structured interviews</a:t>
            </a:r>
          </a:p>
          <a:p>
            <a:pPr lvl="2"/>
            <a:r>
              <a:rPr lang="en-GB" dirty="0" smtClean="0"/>
              <a:t>6 full time employees from </a:t>
            </a:r>
            <a:r>
              <a:rPr lang="en-GB" dirty="0" err="1" smtClean="0"/>
              <a:t>EyeWire</a:t>
            </a:r>
            <a:endParaRPr lang="en-GB" dirty="0" smtClean="0"/>
          </a:p>
          <a:p>
            <a:pPr lvl="2"/>
            <a:r>
              <a:rPr lang="en-GB" dirty="0" smtClean="0"/>
              <a:t>Executive director, developer, designer, three game masters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43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Literature Review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893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Motivation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Participants generally motivated by </a:t>
            </a:r>
            <a:r>
              <a:rPr lang="en-GB" dirty="0" smtClean="0"/>
              <a:t>altruism and intrinsic motivation</a:t>
            </a:r>
          </a:p>
          <a:p>
            <a:pPr lvl="1"/>
            <a:r>
              <a:rPr lang="en-GB" dirty="0" smtClean="0"/>
              <a:t>Interest in science, specific field or specific research aim</a:t>
            </a:r>
          </a:p>
          <a:p>
            <a:pPr lvl="1"/>
            <a:r>
              <a:rPr lang="en-GB" dirty="0" smtClean="0"/>
              <a:t>Desire to contribute to science, research or common good</a:t>
            </a:r>
          </a:p>
          <a:p>
            <a:r>
              <a:rPr lang="en-GB" dirty="0" smtClean="0"/>
              <a:t>Game elements have little impact on these motivations.</a:t>
            </a:r>
          </a:p>
          <a:p>
            <a:r>
              <a:rPr lang="en-GB" dirty="0" smtClean="0"/>
              <a:t>But can still be engaging for participants (Greenhill et al, 2016)</a:t>
            </a:r>
          </a:p>
          <a:p>
            <a:r>
              <a:rPr lang="en-GB" dirty="0" smtClean="0"/>
              <a:t>Reward-based games negatively impact participants who show strong intrinsic motivations (</a:t>
            </a:r>
            <a:r>
              <a:rPr lang="en-GB" dirty="0" err="1" smtClean="0"/>
              <a:t>Prestopnik</a:t>
            </a:r>
            <a:r>
              <a:rPr lang="en-GB" dirty="0" smtClean="0"/>
              <a:t> and Tang, 2015)</a:t>
            </a:r>
          </a:p>
          <a:p>
            <a:r>
              <a:rPr lang="en-GB" dirty="0" smtClean="0"/>
              <a:t>Rewards-based gaming insufficient to overcome boredom associated with repetitive tasks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502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Data quality in gamified initiatives an area of concern and research…</a:t>
            </a:r>
          </a:p>
          <a:p>
            <a:r>
              <a:rPr lang="en-GB" dirty="0" smtClean="0"/>
              <a:t>…But specific conclusions from literature differ significantly</a:t>
            </a:r>
          </a:p>
          <a:p>
            <a:r>
              <a:rPr lang="en-GB" dirty="0" smtClean="0"/>
              <a:t>Negative impact</a:t>
            </a:r>
          </a:p>
          <a:p>
            <a:pPr lvl="1"/>
            <a:r>
              <a:rPr lang="en-GB" dirty="0" err="1" smtClean="0"/>
              <a:t>Thaler</a:t>
            </a:r>
            <a:r>
              <a:rPr lang="en-GB" dirty="0" smtClean="0"/>
              <a:t> et al (2012) give example of 15% reduced data quality in games with a purpose</a:t>
            </a:r>
          </a:p>
          <a:p>
            <a:r>
              <a:rPr lang="en-GB" dirty="0" smtClean="0"/>
              <a:t>No impact</a:t>
            </a:r>
          </a:p>
          <a:p>
            <a:pPr lvl="1"/>
            <a:r>
              <a:rPr lang="en-GB" dirty="0" err="1" smtClean="0"/>
              <a:t>Prestopnik</a:t>
            </a:r>
            <a:r>
              <a:rPr lang="en-GB" dirty="0" smtClean="0"/>
              <a:t> et al (2014) find no significant difference in performance between a highly game-based and gamified initiative</a:t>
            </a:r>
          </a:p>
          <a:p>
            <a:r>
              <a:rPr lang="en-GB" dirty="0" smtClean="0"/>
              <a:t>Positive impact</a:t>
            </a:r>
          </a:p>
          <a:p>
            <a:pPr lvl="1"/>
            <a:r>
              <a:rPr lang="en-GB" dirty="0" smtClean="0"/>
              <a:t>Study by </a:t>
            </a:r>
            <a:r>
              <a:rPr lang="en-GB" dirty="0" err="1" smtClean="0"/>
              <a:t>Sabou</a:t>
            </a:r>
            <a:r>
              <a:rPr lang="en-GB" dirty="0" smtClean="0"/>
              <a:t> et al. (2013) found players of a game to match or even surpass workers completing more traditional crowdsourcing activities</a:t>
            </a:r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88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Review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084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TM02900720[[fn=Integral]]</Template>
  <TotalTime>2464</TotalTime>
  <Words>940</Words>
  <Application>Microsoft Office PowerPoint</Application>
  <PresentationFormat>Widescreen</PresentationFormat>
  <Paragraphs>119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Tw Cen MT</vt:lpstr>
      <vt:lpstr>Tw Cen MT Condensed</vt:lpstr>
      <vt:lpstr>Wingdings 3</vt:lpstr>
      <vt:lpstr>Integral</vt:lpstr>
      <vt:lpstr>Is Virtual Citizen Science A Game?</vt:lpstr>
      <vt:lpstr>Introduction</vt:lpstr>
      <vt:lpstr>Virtual Citizen Science</vt:lpstr>
      <vt:lpstr>PowerPoint Presentation</vt:lpstr>
      <vt:lpstr>Methodology</vt:lpstr>
      <vt:lpstr>Literature Review</vt:lpstr>
      <vt:lpstr>Motivation</vt:lpstr>
      <vt:lpstr>Data Quality</vt:lpstr>
      <vt:lpstr>Project Review</vt:lpstr>
      <vt:lpstr>“Games”</vt:lpstr>
      <vt:lpstr>Non-games</vt:lpstr>
      <vt:lpstr>Project Review</vt:lpstr>
      <vt:lpstr>Interview Sessions</vt:lpstr>
      <vt:lpstr>EyeWire</vt:lpstr>
      <vt:lpstr>PowerPoint Presentation</vt:lpstr>
      <vt:lpstr>Scientific needs conflict with player expectations of games</vt:lpstr>
      <vt:lpstr>‘Improvements’ may be demotivating for players</vt:lpstr>
      <vt:lpstr>Science progresses slowly…</vt:lpstr>
      <vt:lpstr>Fun games aren’t necessarily good science</vt:lpstr>
      <vt:lpstr>Scientific needs restrict the features that can be added</vt:lpstr>
      <vt:lpstr>Conclusion</vt:lpstr>
      <vt:lpstr>Thank you/Any Questions?</vt:lpstr>
    </vt:vector>
  </TitlesOfParts>
  <Company>University Of Southampton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Virtual Citizen Science A Game?</dc:title>
  <dc:creator>Reeves N.T.</dc:creator>
  <cp:lastModifiedBy>Reeves N.T.</cp:lastModifiedBy>
  <cp:revision>27</cp:revision>
  <dcterms:created xsi:type="dcterms:W3CDTF">2018-11-03T14:03:10Z</dcterms:created>
  <dcterms:modified xsi:type="dcterms:W3CDTF">2018-11-05T14:55:08Z</dcterms:modified>
</cp:coreProperties>
</file>